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1059" r:id="rId2"/>
    <p:sldId id="1078" r:id="rId3"/>
    <p:sldId id="1049" r:id="rId4"/>
    <p:sldId id="28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1079" r:id="rId15"/>
    <p:sldId id="1001" r:id="rId16"/>
    <p:sldId id="260" r:id="rId17"/>
    <p:sldId id="1002" r:id="rId18"/>
    <p:sldId id="1004" r:id="rId19"/>
    <p:sldId id="262" r:id="rId20"/>
    <p:sldId id="1080" r:id="rId21"/>
    <p:sldId id="265" r:id="rId22"/>
    <p:sldId id="1085" r:id="rId23"/>
    <p:sldId id="1018" r:id="rId24"/>
    <p:sldId id="1010" r:id="rId25"/>
    <p:sldId id="266" r:id="rId26"/>
    <p:sldId id="267" r:id="rId27"/>
    <p:sldId id="268" r:id="rId28"/>
    <p:sldId id="269" r:id="rId29"/>
    <p:sldId id="270" r:id="rId30"/>
    <p:sldId id="1011" r:id="rId31"/>
    <p:sldId id="1022" r:id="rId32"/>
    <p:sldId id="1024" r:id="rId33"/>
    <p:sldId id="1081" r:id="rId34"/>
    <p:sldId id="386" r:id="rId35"/>
    <p:sldId id="387" r:id="rId36"/>
    <p:sldId id="435" r:id="rId37"/>
    <p:sldId id="436" r:id="rId38"/>
    <p:sldId id="395" r:id="rId39"/>
    <p:sldId id="1082" r:id="rId40"/>
    <p:sldId id="1013" r:id="rId41"/>
    <p:sldId id="1014" r:id="rId42"/>
    <p:sldId id="1086" r:id="rId43"/>
    <p:sldId id="1088" r:id="rId44"/>
    <p:sldId id="1089" r:id="rId45"/>
    <p:sldId id="1087" r:id="rId46"/>
    <p:sldId id="1015" r:id="rId47"/>
    <p:sldId id="1016" r:id="rId48"/>
    <p:sldId id="1083" r:id="rId49"/>
    <p:sldId id="1084" r:id="rId50"/>
    <p:sldId id="285" r:id="rId51"/>
    <p:sldId id="284" r:id="rId52"/>
    <p:sldId id="286" r:id="rId53"/>
    <p:sldId id="1012" r:id="rId54"/>
    <p:sldId id="101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1"/>
    <p:restoredTop sz="96327"/>
  </p:normalViewPr>
  <p:slideViewPr>
    <p:cSldViewPr snapToGrid="0">
      <p:cViewPr varScale="1">
        <p:scale>
          <a:sx n="114" d="100"/>
          <a:sy n="114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ABCCD-5A08-414F-9A10-25EF41E85CC0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298B9-7055-2748-8FC5-2A6092EA4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3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87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14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39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88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04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61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545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83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02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E3EF-8417-1D7B-9259-C3A0F21B2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5E080-6530-3A31-ECA3-AD153C8C2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20EB8-0CFD-6978-70D4-36A66236A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395F3-9F31-88AB-F01A-EEA9E84C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14826-52BD-EBB5-2BA4-3132A59C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4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E95F7-F239-0CBC-44E2-FD946B64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2D377-90B6-E1B8-CBF6-617257817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83A0A-A3D0-827D-F776-86015E8A5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0EE8A-BEFC-5589-7CF2-0AB8D129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28FCF-79E6-9D4B-93FF-FCB7D0F8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3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F25FC-7D93-17EB-A225-F7F1D6883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5D055-E13D-01CC-98B5-90ABA3039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D9E41-980E-A5A7-955D-F6F75235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9119-80D4-1A63-E260-FD4AFE86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5EB87-9729-308C-B8B4-09AE586F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9064-A456-915D-EB64-714A0933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30940-9D72-4D9A-2FC3-B3EEAD6D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EFC79-5BD0-0579-4CC0-6B38C3AB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8113C-9B83-F63D-F951-FABCADD4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A3532-ED02-67DB-5F19-9E0F9FA5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9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FE32-B1ED-F2E8-B3A5-F0F79D1F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B96F7-8959-040B-5929-08272971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B6F82-3B61-25DC-53DB-AE9CF05CA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A4FF-FA8B-7B30-D5F0-A3A39FE6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EAC45-56AB-E1CC-9CA9-B575DFDA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1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0B59-5AE7-DD80-DE1B-2E340486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2F11-7E4F-5CDC-C09E-2E8FA1F5B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F3020-4EF2-5B90-EF94-726143ED4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6CC8C-429E-1DF6-1C27-B6F646D9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EA4DA-B3BA-7472-0DAD-A7D10F70E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C38FA-14F2-FC96-8410-9D760351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6DCA-C2D8-E16A-A12E-D82D5540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C05B6-5E5B-9BAC-7A70-1F144FDB4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09382-FF3C-1775-C196-BC6FE0520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E9B68-2D85-47A3-28EC-FCF0F8E4D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431A5-96DE-34E4-6034-00734332E6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9AF98-D623-57D0-66D5-D19A827F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DEE56-AC6D-0665-2BED-621728ED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894AE-5BBB-3E89-4BF1-D4FB9D47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0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8D69-D319-4035-725D-574B7B98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E7F7-D90A-3C9E-DFB1-2DF37215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7CC11-F736-DEC8-34CA-A0586654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D3E87-3346-949F-9295-E5A62EC8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180DB-B796-1D56-2A14-9DD2E776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26148-8C55-BC46-AF69-40453F2A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CD02A-CEE9-76BF-9195-F9627B59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9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DF4C-2707-253F-5DF9-6AA8FADB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1009-2C57-0B86-394B-329A82837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7DDAB-0946-573E-38A3-8CD4C3A11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A5A9D-DE95-E543-4B9D-E3831CE0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69EF3-77B6-2A12-D534-7C69CF00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6A8A-A92A-DB0F-D563-9AB7DDE8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A01B-5AAA-9E39-2346-0215AE926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C5E0DC-A55B-3114-CC56-347A0BFA1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A99CD-94D4-E527-BDBD-A8340827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A3890-9901-A4A7-92F5-E77331EF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2BBF5-D82E-B876-6E44-05D0B524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B2EA9-A5C4-68F2-11AA-686165B7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0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F1F24A-7895-5384-B4F5-08DC7F61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EA257-20A2-55F8-F94B-3D2A93695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C0553-8EC2-2204-185F-A0A846DF0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43F3F-EA03-6540-B372-D886B8684E5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A6694-47BD-5754-0B7C-70ACEAF0C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FDF6C-76DA-A220-AECE-FCB9E2C50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A7E1C-411C-394A-B865-64885027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7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6A410-578C-EA2A-FF84-C0C76116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75C245-08C5-5A67-3A87-735DE413D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2944553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66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1411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0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9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E450-56F4-5CB2-819B-4A94D0DB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1C32-0D2C-FE20-7769-4010BEC4FE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 Cases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What’s Where (GitHub; Globus)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Tutorial Background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36D30-7DD2-9443-F508-463AFD9433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5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9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Deep Nets</a:t>
            </a:r>
          </a:p>
          <a:p>
            <a:pPr lvl="1"/>
            <a:r>
              <a:rPr lang="en-US" dirty="0"/>
              <a:t>Pre-training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Specter</a:t>
            </a:r>
          </a:p>
          <a:p>
            <a:r>
              <a:rPr lang="en-US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39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2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2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  <a:br>
              <a:rPr lang="en-US" dirty="0"/>
            </a:br>
            <a:r>
              <a:rPr lang="en-US" dirty="0">
                <a:hlinkClick r:id="rId2"/>
              </a:rPr>
              <a:t>ACL-2022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88398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832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7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197287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4636853"/>
            <a:ext cx="2692959" cy="2010131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Graphs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Random Walks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Shortest Paths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Linear Algebra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Laplacians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ProNE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30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648A-EC2B-48BE-C1C1-50EF3F7A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2FB80-3DF2-4E81-A640-9B3DF0495B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DB701-8248-F181-E543-B465079675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1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1779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GNNs: Fine-Tune BERT-like models with Graphs (Citations)</a:t>
            </a:r>
          </a:p>
          <a:p>
            <a:pPr lvl="1"/>
            <a:r>
              <a:rPr lang="en-US" dirty="0"/>
              <a:t>Challenge: Use citations at inference time</a:t>
            </a:r>
          </a:p>
          <a:p>
            <a:r>
              <a:rPr lang="en-US" dirty="0"/>
              <a:t>Semantic Scholar API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  <a:p>
            <a:r>
              <a:rPr lang="en-US" dirty="0"/>
              <a:t>Deep Nets: Standard 3-step Recipe</a:t>
            </a:r>
          </a:p>
          <a:p>
            <a:pPr lvl="1"/>
            <a:r>
              <a:rPr lang="en-US" dirty="0"/>
              <a:t>Plug for ACL-2022 Tutorial (GFT = General Fine-Tuning)</a:t>
            </a:r>
          </a:p>
          <a:p>
            <a:r>
              <a:rPr lang="en-US" dirty="0"/>
              <a:t>Approximate Nearest Neighbors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45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C41FD5-2324-95F5-C4D0-AD53E90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useful fields (for papers)</a:t>
            </a:r>
            <a:br>
              <a:rPr lang="en-US" dirty="0"/>
            </a:br>
            <a:r>
              <a:rPr lang="en-US" sz="3600" dirty="0"/>
              <a:t>(API supports ad hoc queries as well as bulk downloads)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909FF2-07EA-E4E4-6186-1B8F781104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r>
              <a:rPr lang="en-US" dirty="0"/>
              <a:t>authors</a:t>
            </a:r>
          </a:p>
          <a:p>
            <a:r>
              <a:rPr lang="en-US" dirty="0" err="1"/>
              <a:t>externalIds</a:t>
            </a:r>
            <a:endParaRPr lang="en-US" dirty="0"/>
          </a:p>
          <a:p>
            <a:r>
              <a:rPr lang="en-US" dirty="0" err="1"/>
              <a:t>citationCount</a:t>
            </a:r>
            <a:endParaRPr lang="en-US" dirty="0"/>
          </a:p>
          <a:p>
            <a:r>
              <a:rPr lang="en-US" dirty="0" err="1"/>
              <a:t>referenceCount</a:t>
            </a:r>
            <a:endParaRPr lang="en-US" dirty="0"/>
          </a:p>
          <a:p>
            <a:r>
              <a:rPr lang="en-US" dirty="0"/>
              <a:t>citations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B876B-6468-F381-2784-968BFAD95C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embedding (Specter 1)</a:t>
            </a:r>
          </a:p>
          <a:p>
            <a:r>
              <a:rPr lang="en-US" dirty="0"/>
              <a:t>venue</a:t>
            </a:r>
          </a:p>
          <a:p>
            <a:r>
              <a:rPr lang="en-US" dirty="0" err="1"/>
              <a:t>fieldsOfStudy</a:t>
            </a:r>
            <a:endParaRPr lang="en-US" dirty="0"/>
          </a:p>
          <a:p>
            <a:r>
              <a:rPr lang="en-US" dirty="0"/>
              <a:t>s2fieldsOfStudy</a:t>
            </a:r>
          </a:p>
          <a:p>
            <a:r>
              <a:rPr lang="en-US" dirty="0" err="1"/>
              <a:t>openAccessPdf</a:t>
            </a:r>
            <a:endParaRPr lang="en-US" dirty="0"/>
          </a:p>
          <a:p>
            <a:r>
              <a:rPr lang="en-US" dirty="0" err="1"/>
              <a:t>tldr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11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6566E8-FA3E-5D5B-E463-8033444B0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7" y="112917"/>
            <a:ext cx="9685526" cy="651242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8531583-F53E-5FB6-193F-E6F0770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29" y="1763939"/>
            <a:ext cx="8022771" cy="1325563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3"/>
              </a:rPr>
              <a:t>https://github.com/kwchurch/JSALT_Better_Together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773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 / </a:t>
            </a:r>
            <a:r>
              <a:rPr lang="en-US" dirty="0" err="1"/>
              <a:t>Faiss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262055" y="6257344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199" y="3102996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7220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GNNs: Fine-Tune BERT-like models with Graphs (Citations)</a:t>
            </a:r>
          </a:p>
          <a:p>
            <a:pPr lvl="1"/>
            <a:r>
              <a:rPr lang="en-US" dirty="0"/>
              <a:t>Challenge: Use citations at inference time</a:t>
            </a:r>
          </a:p>
          <a:p>
            <a:r>
              <a:rPr lang="en-US" dirty="0"/>
              <a:t>Semantic Scholar API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  <a:p>
            <a:r>
              <a:rPr lang="en-US" dirty="0"/>
              <a:t>Deep Nets: Standard 3-step Recipe</a:t>
            </a:r>
          </a:p>
          <a:p>
            <a:pPr lvl="1"/>
            <a:r>
              <a:rPr lang="en-US" dirty="0"/>
              <a:t>Plug for ACL-2022 Tutorial (GFT = General Fine-Tuning)</a:t>
            </a:r>
          </a:p>
          <a:p>
            <a:r>
              <a:rPr lang="en-US" dirty="0"/>
              <a:t>Approximate Nearest Neighbors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7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9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9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3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3246</Words>
  <Application>Microsoft Macintosh PowerPoint</Application>
  <PresentationFormat>Widescreen</PresentationFormat>
  <Paragraphs>565</Paragraphs>
  <Slides>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Menlo</vt:lpstr>
      <vt:lpstr>Times New Roman</vt:lpstr>
      <vt:lpstr>ui-monospace</vt:lpstr>
      <vt:lpstr>Wingdings</vt:lpstr>
      <vt:lpstr>Office Theme</vt:lpstr>
      <vt:lpstr>Tutorial Background</vt:lpstr>
      <vt:lpstr>Outline</vt:lpstr>
      <vt:lpstr>Tutorial Background</vt:lpstr>
      <vt:lpstr>Standard 3-step recipe ACL-2022 Tutorial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Pointers to Code based on ANN</vt:lpstr>
      <vt:lpstr>Pointers to C Code: $JSALTsrc/C/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Tutorial Background</vt:lpstr>
      <vt:lpstr>backup</vt:lpstr>
      <vt:lpstr>Agenda: Tutorial on Basic Background</vt:lpstr>
      <vt:lpstr>Some useful fields (for papers) (API supports ad hoc queries as well as bulk downloads)</vt:lpstr>
      <vt:lpstr>https://github.com/kwchurch/JSALT_Better_Together </vt:lpstr>
      <vt:lpstr>Annoy / Faiss</vt:lpstr>
      <vt:lpstr>Agenda: Tutorial on Basic Background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Background</dc:title>
  <dc:creator>Kenneth Church</dc:creator>
  <cp:lastModifiedBy>Kenneth Church</cp:lastModifiedBy>
  <cp:revision>10</cp:revision>
  <dcterms:created xsi:type="dcterms:W3CDTF">2023-05-13T00:37:26Z</dcterms:created>
  <dcterms:modified xsi:type="dcterms:W3CDTF">2023-05-13T16:56:36Z</dcterms:modified>
</cp:coreProperties>
</file>